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CCC College Council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HEERF II and Governor’s Jan Budget Proposal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13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2584808"/>
              </p:ext>
            </p:extLst>
          </p:nvPr>
        </p:nvGraphicFramePr>
        <p:xfrm>
          <a:off x="2589213" y="548640"/>
          <a:ext cx="9222377" cy="4951768"/>
        </p:xfrm>
        <a:graphic>
          <a:graphicData uri="http://schemas.openxmlformats.org/drawingml/2006/table">
            <a:tbl>
              <a:tblPr/>
              <a:tblGrid>
                <a:gridCol w="1158750">
                  <a:extLst>
                    <a:ext uri="{9D8B030D-6E8A-4147-A177-3AD203B41FA5}">
                      <a16:colId xmlns:a16="http://schemas.microsoft.com/office/drawing/2014/main" val="1378365679"/>
                    </a:ext>
                  </a:extLst>
                </a:gridCol>
                <a:gridCol w="2301625">
                  <a:extLst>
                    <a:ext uri="{9D8B030D-6E8A-4147-A177-3AD203B41FA5}">
                      <a16:colId xmlns:a16="http://schemas.microsoft.com/office/drawing/2014/main" val="1114950401"/>
                    </a:ext>
                  </a:extLst>
                </a:gridCol>
                <a:gridCol w="2650839">
                  <a:extLst>
                    <a:ext uri="{9D8B030D-6E8A-4147-A177-3AD203B41FA5}">
                      <a16:colId xmlns:a16="http://schemas.microsoft.com/office/drawing/2014/main" val="3017220724"/>
                    </a:ext>
                  </a:extLst>
                </a:gridCol>
                <a:gridCol w="3111163">
                  <a:extLst>
                    <a:ext uri="{9D8B030D-6E8A-4147-A177-3AD203B41FA5}">
                      <a16:colId xmlns:a16="http://schemas.microsoft.com/office/drawing/2014/main" val="3582953717"/>
                    </a:ext>
                  </a:extLst>
                </a:gridCol>
              </a:tblGrid>
              <a:tr h="99252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HEERF Round 2 Estimated Funding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1442098"/>
                  </a:ext>
                </a:extLst>
              </a:tr>
              <a:tr h="525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034183"/>
                  </a:ext>
                </a:extLst>
              </a:tr>
              <a:tr h="5132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Minimum Student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Maximum Discretionary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2634878"/>
                  </a:ext>
                </a:extLst>
              </a:tr>
              <a:tr h="73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6,005,000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1,317,944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4,687,056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0378016"/>
                  </a:ext>
                </a:extLst>
              </a:tr>
              <a:tr h="73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DVC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$ 13,934,000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3,495,639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10,438,361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2289819"/>
                  </a:ext>
                </a:extLst>
              </a:tr>
              <a:tr h="73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LMC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8,424,000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1,554,486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6,869,514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3251271"/>
                  </a:ext>
                </a:extLst>
              </a:tr>
              <a:tr h="614704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$ 28,363,000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6,368,069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21,994,931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7126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41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>HEERF Round 2 </a:t>
            </a:r>
            <a:r>
              <a:rPr lang="en-US" sz="4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Funding</a:t>
            </a:r>
            <a:r>
              <a:rPr lang="en-US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US" sz="40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Based on combination of factors, including FTES and headcount</a:t>
            </a:r>
          </a:p>
          <a:p>
            <a:r>
              <a:rPr lang="en-US" sz="2000" dirty="0" smtClean="0"/>
              <a:t>Same general rules as HEERF I (aka CARES) with a little more college-level discretion and ability to offset “indirect” costs</a:t>
            </a:r>
          </a:p>
          <a:p>
            <a:r>
              <a:rPr lang="en-US" sz="2000" dirty="0" smtClean="0"/>
              <a:t>Anticipate availability of funding within the next month or two</a:t>
            </a:r>
          </a:p>
          <a:p>
            <a:r>
              <a:rPr lang="en-US" sz="2000" dirty="0" smtClean="0"/>
              <a:t>One-year spend-down with limited opportunity to apply for extension</a:t>
            </a:r>
          </a:p>
          <a:p>
            <a:r>
              <a:rPr lang="en-US" sz="2000" dirty="0" smtClean="0"/>
              <a:t>HEERF I funds should be exhausted first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6099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Governor’s January Budget Proposal</a:t>
            </a:r>
            <a:br>
              <a:rPr lang="en-US" dirty="0" smtClean="0"/>
            </a:br>
            <a:r>
              <a:rPr lang="en-US" dirty="0" smtClean="0"/>
              <a:t>State and System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418734"/>
            <a:ext cx="8915400" cy="349248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$164.5B State Budget </a:t>
            </a:r>
          </a:p>
          <a:p>
            <a:pPr lvl="1"/>
            <a:r>
              <a:rPr lang="en-US" sz="2400" dirty="0" smtClean="0"/>
              <a:t>Increase of $5.5B over </a:t>
            </a:r>
            <a:r>
              <a:rPr lang="en-US" sz="2400" u="sng" dirty="0" smtClean="0"/>
              <a:t>reduced</a:t>
            </a:r>
            <a:r>
              <a:rPr lang="en-US" sz="2400" dirty="0" smtClean="0"/>
              <a:t> 2020-21 budget</a:t>
            </a:r>
          </a:p>
          <a:p>
            <a:r>
              <a:rPr lang="en-US" sz="2400" dirty="0" smtClean="0"/>
              <a:t>$85.8B in Prop 98 spending</a:t>
            </a:r>
          </a:p>
          <a:p>
            <a:pPr lvl="1"/>
            <a:r>
              <a:rPr lang="en-US" sz="2400" dirty="0" smtClean="0"/>
              <a:t>Increase of $3B, and supplemented with $2.3B on-time</a:t>
            </a:r>
          </a:p>
          <a:p>
            <a:r>
              <a:rPr lang="en-US" sz="2400" dirty="0" smtClean="0"/>
              <a:t>Pays down 78% of deferrals from 2020-21 budget</a:t>
            </a:r>
          </a:p>
        </p:txBody>
      </p:sp>
    </p:spTree>
    <p:extLst>
      <p:ext uri="{BB962C8B-B14F-4D97-AF65-F5344CB8AC3E}">
        <p14:creationId xmlns:p14="http://schemas.microsoft.com/office/powerpoint/2010/main" val="36445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Governor’s January Budget Proposal</a:t>
            </a:r>
            <a:br>
              <a:rPr lang="en-US" dirty="0" smtClean="0"/>
            </a:br>
            <a:r>
              <a:rPr lang="en-US" dirty="0" smtClean="0"/>
              <a:t>Local Level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8768897"/>
              </p:ext>
            </p:extLst>
          </p:nvPr>
        </p:nvGraphicFramePr>
        <p:xfrm>
          <a:off x="1357746" y="1769806"/>
          <a:ext cx="10321637" cy="46914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7084">
                  <a:extLst>
                    <a:ext uri="{9D8B030D-6E8A-4147-A177-3AD203B41FA5}">
                      <a16:colId xmlns:a16="http://schemas.microsoft.com/office/drawing/2014/main" val="2778474172"/>
                    </a:ext>
                  </a:extLst>
                </a:gridCol>
                <a:gridCol w="2104288">
                  <a:extLst>
                    <a:ext uri="{9D8B030D-6E8A-4147-A177-3AD203B41FA5}">
                      <a16:colId xmlns:a16="http://schemas.microsoft.com/office/drawing/2014/main" val="2509007447"/>
                    </a:ext>
                  </a:extLst>
                </a:gridCol>
                <a:gridCol w="5930265">
                  <a:extLst>
                    <a:ext uri="{9D8B030D-6E8A-4147-A177-3AD203B41FA5}">
                      <a16:colId xmlns:a16="http://schemas.microsoft.com/office/drawing/2014/main" val="3581284464"/>
                    </a:ext>
                  </a:extLst>
                </a:gridCol>
              </a:tblGrid>
              <a:tr h="4441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Program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20" marR="621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Expected 4CD Allocation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20" marR="6212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Notes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20" marR="62120" marT="0" marB="0" anchor="b"/>
                </a:tc>
                <a:extLst>
                  <a:ext uri="{0D108BD9-81ED-4DB2-BD59-A6C34878D82A}">
                    <a16:rowId xmlns:a16="http://schemas.microsoft.com/office/drawing/2014/main" val="3497367868"/>
                  </a:ext>
                </a:extLst>
              </a:tr>
              <a:tr h="6662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COLA (ongoing)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20" marR="6212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$2.7 million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20" marR="6212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1.5 percent COLA is calculated on the total computational revenue from FY 2020-21 under the SCFF hold harmless provision.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20" marR="62120" marT="0" marB="0"/>
                </a:tc>
                <a:extLst>
                  <a:ext uri="{0D108BD9-81ED-4DB2-BD59-A6C34878D82A}">
                    <a16:rowId xmlns:a16="http://schemas.microsoft.com/office/drawing/2014/main" val="1793190945"/>
                  </a:ext>
                </a:extLst>
              </a:tr>
              <a:tr h="8882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Growth Funding (ongoing)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20" marR="6212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$560,000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20" marR="6212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0.5% growth would require 4CD to generate additional FTES above its target. Due to enrollment projections, it is unlikely 4CD would budget for these dollars.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20" marR="62120" marT="0" marB="0"/>
                </a:tc>
                <a:extLst>
                  <a:ext uri="{0D108BD9-81ED-4DB2-BD59-A6C34878D82A}">
                    <a16:rowId xmlns:a16="http://schemas.microsoft.com/office/drawing/2014/main" val="3985323058"/>
                  </a:ext>
                </a:extLst>
              </a:tr>
              <a:tr h="6662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Retention and Enrollment (one-time)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20" marR="6212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$485,000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20" marR="6212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One-time funding to support college efforts in increasing student retention rates and enrollment.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20" marR="62120" marT="0" marB="0"/>
                </a:tc>
                <a:extLst>
                  <a:ext uri="{0D108BD9-81ED-4DB2-BD59-A6C34878D82A}">
                    <a16:rowId xmlns:a16="http://schemas.microsoft.com/office/drawing/2014/main" val="3505240090"/>
                  </a:ext>
                </a:extLst>
              </a:tr>
              <a:tr h="8882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Faculty Professional Development (one-time)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20" marR="6212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$485,000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20" marR="6212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One-time funding to support faculty professional development.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20" marR="62120" marT="0" marB="0"/>
                </a:tc>
                <a:extLst>
                  <a:ext uri="{0D108BD9-81ED-4DB2-BD59-A6C34878D82A}">
                    <a16:rowId xmlns:a16="http://schemas.microsoft.com/office/drawing/2014/main" val="2227997556"/>
                  </a:ext>
                </a:extLst>
              </a:tr>
              <a:tr h="10917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Online Education Support and Infrastructure (ongoing)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20" marR="6212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$255,000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20" marR="6212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Ongoing funding to support a robust and equitable online education system and infrastructure.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20" marR="62120" marT="0" marB="0"/>
                </a:tc>
                <a:extLst>
                  <a:ext uri="{0D108BD9-81ED-4DB2-BD59-A6C34878D82A}">
                    <a16:rowId xmlns:a16="http://schemas.microsoft.com/office/drawing/2014/main" val="896238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47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97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FY 2020-21 Budget and Other</a:t>
            </a:r>
            <a:br>
              <a:rPr lang="en-US" dirty="0" smtClean="0"/>
            </a:b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43891"/>
            <a:ext cx="8915400" cy="5098473"/>
          </a:xfrm>
        </p:spPr>
        <p:txBody>
          <a:bodyPr>
            <a:normAutofit/>
          </a:bodyPr>
          <a:lstStyle/>
          <a:p>
            <a:r>
              <a:rPr lang="en-US" dirty="0" smtClean="0"/>
              <a:t>“Hold Harmless” though FY 2023-24</a:t>
            </a:r>
          </a:p>
          <a:p>
            <a:pPr lvl="1"/>
            <a:r>
              <a:rPr lang="en-US" dirty="0" smtClean="0"/>
              <a:t>Funding stays the same regardless of FTES and other metrics</a:t>
            </a:r>
          </a:p>
          <a:p>
            <a:r>
              <a:rPr lang="en-US" dirty="0" smtClean="0"/>
              <a:t>District and CCC enrollment is down dramatically from prior year and against funded base level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District and CCC spending is on target with budget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502250"/>
              </p:ext>
            </p:extLst>
          </p:nvPr>
        </p:nvGraphicFramePr>
        <p:xfrm>
          <a:off x="3061856" y="2964872"/>
          <a:ext cx="7620000" cy="23736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9089">
                  <a:extLst>
                    <a:ext uri="{9D8B030D-6E8A-4147-A177-3AD203B41FA5}">
                      <a16:colId xmlns:a16="http://schemas.microsoft.com/office/drawing/2014/main" val="693163533"/>
                    </a:ext>
                  </a:extLst>
                </a:gridCol>
                <a:gridCol w="1601821">
                  <a:extLst>
                    <a:ext uri="{9D8B030D-6E8A-4147-A177-3AD203B41FA5}">
                      <a16:colId xmlns:a16="http://schemas.microsoft.com/office/drawing/2014/main" val="2241197453"/>
                    </a:ext>
                  </a:extLst>
                </a:gridCol>
                <a:gridCol w="1756623">
                  <a:extLst>
                    <a:ext uri="{9D8B030D-6E8A-4147-A177-3AD203B41FA5}">
                      <a16:colId xmlns:a16="http://schemas.microsoft.com/office/drawing/2014/main" val="3827202828"/>
                    </a:ext>
                  </a:extLst>
                </a:gridCol>
                <a:gridCol w="1326429">
                  <a:extLst>
                    <a:ext uri="{9D8B030D-6E8A-4147-A177-3AD203B41FA5}">
                      <a16:colId xmlns:a16="http://schemas.microsoft.com/office/drawing/2014/main" val="3625309752"/>
                    </a:ext>
                  </a:extLst>
                </a:gridCol>
                <a:gridCol w="1896038">
                  <a:extLst>
                    <a:ext uri="{9D8B030D-6E8A-4147-A177-3AD203B41FA5}">
                      <a16:colId xmlns:a16="http://schemas.microsoft.com/office/drawing/2014/main" val="2600176806"/>
                    </a:ext>
                  </a:extLst>
                </a:gridCol>
              </a:tblGrid>
              <a:tr h="28935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FTES </a:t>
                      </a:r>
                      <a:r>
                        <a:rPr lang="en-US" sz="2000" u="none" strike="noStrike" dirty="0">
                          <a:effectLst/>
                        </a:rPr>
                        <a:t>BASE FUNDING </a:t>
                      </a:r>
                      <a:r>
                        <a:rPr lang="en-US" sz="2000" u="none" strike="noStrike" dirty="0" smtClean="0">
                          <a:effectLst/>
                        </a:rPr>
                        <a:t>vs</a:t>
                      </a:r>
                      <a:r>
                        <a:rPr lang="en-US" sz="2000" u="none" strike="noStrike" dirty="0">
                          <a:effectLst/>
                        </a:rPr>
                        <a:t>. 2020-21 PROJECTED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701877"/>
                  </a:ext>
                </a:extLst>
              </a:tr>
              <a:tr h="663075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 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FTES BASE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PROJECTED 20-21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% OF BASE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% GROWTH TO BASE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5533337"/>
                  </a:ext>
                </a:extLst>
              </a:tr>
              <a:tr h="25719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CCC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5381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3717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69%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45%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4329531"/>
                  </a:ext>
                </a:extLst>
              </a:tr>
              <a:tr h="25719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DVC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15336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13444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88%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14%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07839471"/>
                  </a:ext>
                </a:extLst>
              </a:tr>
              <a:tr h="25719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LMC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7951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6374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80%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25%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0077833"/>
                  </a:ext>
                </a:extLst>
              </a:tr>
              <a:tr h="25719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TOTAL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28668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23535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82%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22%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35226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01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731D01D49DD34889440D79E903D462" ma:contentTypeVersion="2" ma:contentTypeDescription="Create a new document." ma:contentTypeScope="" ma:versionID="6668df9d3c76ef8b7339237b6a4f542f">
  <xsd:schema xmlns:xsd="http://www.w3.org/2001/XMLSchema" xmlns:xs="http://www.w3.org/2001/XMLSchema" xmlns:p="http://schemas.microsoft.com/office/2006/metadata/properties" xmlns:ns2="1dfa1af4-99ad-4554-92ff-2fd2d4be8eaf" targetNamespace="http://schemas.microsoft.com/office/2006/metadata/properties" ma:root="true" ma:fieldsID="575eeedbaca55053ebd16c23a6ff3e5b" ns2:_="">
    <xsd:import namespace="1dfa1af4-99ad-4554-92ff-2fd2d4be8e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fa1af4-99ad-4554-92ff-2fd2d4be8e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D0A390C-782C-443A-A105-445AC844CE7A}"/>
</file>

<file path=customXml/itemProps2.xml><?xml version="1.0" encoding="utf-8"?>
<ds:datastoreItem xmlns:ds="http://schemas.openxmlformats.org/officeDocument/2006/customXml" ds:itemID="{E116F64D-89CC-4895-A66B-7C232D3A59C7}"/>
</file>

<file path=customXml/itemProps3.xml><?xml version="1.0" encoding="utf-8"?>
<ds:datastoreItem xmlns:ds="http://schemas.openxmlformats.org/officeDocument/2006/customXml" ds:itemID="{B286D764-A170-4183-9403-B3430577AD55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</TotalTime>
  <Words>410</Words>
  <Application>Microsoft Office PowerPoint</Application>
  <PresentationFormat>Widescreen</PresentationFormat>
  <Paragraphs>93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Wingdings 3</vt:lpstr>
      <vt:lpstr>Wisp</vt:lpstr>
      <vt:lpstr>CCC College Council   HEERF II and Governor’s Jan Budget Proposal Summary</vt:lpstr>
      <vt:lpstr>PowerPoint Presentation</vt:lpstr>
      <vt:lpstr>HEERF Round 2 Funding </vt:lpstr>
      <vt:lpstr>Governor’s January Budget Proposal State and System Level</vt:lpstr>
      <vt:lpstr>Governor’s January Budget Proposal Local Level</vt:lpstr>
      <vt:lpstr>FY 2020-21 Budget and Other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CCC College Council   HEERF II and Governor’s Jan Budget Proposal Summary</dc:title>
  <dc:creator>Huff, Gene</dc:creator>
  <cp:lastModifiedBy>Huff, Gene</cp:lastModifiedBy>
  <cp:revision>7</cp:revision>
  <dcterms:created xsi:type="dcterms:W3CDTF">2021-02-11T19:19:15Z</dcterms:created>
  <dcterms:modified xsi:type="dcterms:W3CDTF">2021-02-11T20:05:04Z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0x01010073731D01D49DD34889440D79E903D462</vt:lpwstr>
  </property>
</Properties>
</file>